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02" r:id="rId2"/>
    <p:sldMasterId id="2147483686" r:id="rId3"/>
  </p:sldMasterIdLst>
  <p:notesMasterIdLst>
    <p:notesMasterId r:id="rId16"/>
  </p:notesMasterIdLst>
  <p:handoutMasterIdLst>
    <p:handoutMasterId r:id="rId17"/>
  </p:handoutMasterIdLst>
  <p:sldIdLst>
    <p:sldId id="277" r:id="rId4"/>
    <p:sldId id="399" r:id="rId5"/>
    <p:sldId id="400" r:id="rId6"/>
    <p:sldId id="401" r:id="rId7"/>
    <p:sldId id="402" r:id="rId8"/>
    <p:sldId id="403" r:id="rId9"/>
    <p:sldId id="407" r:id="rId10"/>
    <p:sldId id="404" r:id="rId11"/>
    <p:sldId id="408" r:id="rId12"/>
    <p:sldId id="409" r:id="rId13"/>
    <p:sldId id="405" r:id="rId14"/>
    <p:sldId id="40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autoAdjust="0"/>
  </p:normalViewPr>
  <p:slideViewPr>
    <p:cSldViewPr snapToGrid="0">
      <p:cViewPr varScale="1">
        <p:scale>
          <a:sx n="82" d="100"/>
          <a:sy n="82" d="100"/>
        </p:scale>
        <p:origin x="720"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4/29/2025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4/29/2025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p>
          <a:p>
            <a:pPr algn="ctr">
              <a:lnSpc>
                <a:spcPct val="150000"/>
              </a:lnSpc>
            </a:pPr>
            <a:r>
              <a:rPr lang="en-US" sz="2400" b="1" dirty="0">
                <a:solidFill>
                  <a:srgbClr val="000000"/>
                </a:solidFill>
              </a:rPr>
              <a:t>NAME_OF_SPECIALIZED_BRANCH </a:t>
            </a: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itchFamily="18" charset="0"/>
                <a:cs typeface="Times New Roman" pitchFamily="18" charset="0"/>
              </a:rPr>
              <a:t>Department of AIT-CSE</a:t>
            </a:r>
            <a:endParaRPr lang="en-US" sz="1600" dirty="0">
              <a:solidFill>
                <a:srgbClr val="FF0000"/>
              </a:solidFill>
              <a:latin typeface="Times New Roman" pitchFamily="18" charset="0"/>
              <a:cs typeface="Times New Roman" pitchFamily="18" charset="0"/>
            </a:endParaRPr>
          </a:p>
        </p:txBody>
      </p:sp>
      <p:sp>
        <p:nvSpPr>
          <p:cNvPr id="26" name="TextBox 25"/>
          <p:cNvSpPr txBox="1">
            <a:spLocks noChangeArrowheads="1"/>
          </p:cNvSpPr>
          <p:nvPr/>
        </p:nvSpPr>
        <p:spPr bwMode="auto">
          <a:xfrm>
            <a:off x="1240972" y="513184"/>
            <a:ext cx="9349298"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3200" b="1" dirty="0">
                <a:latin typeface="Arial Black" pitchFamily="34" charset="0"/>
              </a:rPr>
              <a:t>SMART TASK DETECTION SYSTEM</a:t>
            </a:r>
            <a:endParaRPr lang="en-US" sz="3200" dirty="0">
              <a:latin typeface="Raleway ExtraBold" pitchFamily="34" charset="-52"/>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a:p>
        </p:txBody>
      </p:sp>
      <p:sp>
        <p:nvSpPr>
          <p:cNvPr id="5" name="TextBox 4"/>
          <p:cNvSpPr txBox="1"/>
          <p:nvPr/>
        </p:nvSpPr>
        <p:spPr>
          <a:xfrm>
            <a:off x="590266" y="4367741"/>
            <a:ext cx="3715735" cy="1938992"/>
          </a:xfrm>
          <a:prstGeom prst="rect">
            <a:avLst/>
          </a:prstGeom>
          <a:noFill/>
        </p:spPr>
        <p:txBody>
          <a:bodyPr wrap="square" rtlCol="0">
            <a:spAutoFit/>
          </a:bodyPr>
          <a:lstStyle/>
          <a:p>
            <a:r>
              <a:rPr lang="en-US" sz="2000" b="1" dirty="0"/>
              <a:t>Submitted by: </a:t>
            </a:r>
          </a:p>
          <a:p>
            <a:r>
              <a:rPr lang="en-US" sz="2000" dirty="0"/>
              <a:t>Surya Srinija-22bai71022</a:t>
            </a:r>
          </a:p>
          <a:p>
            <a:r>
              <a:rPr lang="en-US" sz="2000" dirty="0"/>
              <a:t>Diksha Kumari – 22bai70141</a:t>
            </a:r>
          </a:p>
          <a:p>
            <a:r>
              <a:rPr lang="en-US" sz="2000" dirty="0"/>
              <a:t>Hemant Singh -22bai70252</a:t>
            </a:r>
          </a:p>
          <a:p>
            <a:r>
              <a:rPr lang="en-US" sz="2000" dirty="0" err="1"/>
              <a:t>Bappy</a:t>
            </a:r>
            <a:r>
              <a:rPr lang="en-US" sz="2000" dirty="0"/>
              <a:t> -22bai70164</a:t>
            </a:r>
          </a:p>
          <a:p>
            <a:endParaRPr lang="en-US" sz="2000" dirty="0"/>
          </a:p>
        </p:txBody>
      </p:sp>
      <p:sp>
        <p:nvSpPr>
          <p:cNvPr id="6" name="TextBox 5"/>
          <p:cNvSpPr txBox="1"/>
          <p:nvPr/>
        </p:nvSpPr>
        <p:spPr>
          <a:xfrm>
            <a:off x="7681250" y="4725655"/>
            <a:ext cx="4100803" cy="707886"/>
          </a:xfrm>
          <a:prstGeom prst="rect">
            <a:avLst/>
          </a:prstGeom>
          <a:noFill/>
        </p:spPr>
        <p:txBody>
          <a:bodyPr wrap="none" rtlCol="0">
            <a:spAutoFit/>
          </a:bodyPr>
          <a:lstStyle/>
          <a:p>
            <a:r>
              <a:rPr lang="en-US" sz="2000" b="1" dirty="0"/>
              <a:t>Under the Supervision of: </a:t>
            </a:r>
            <a:endParaRPr lang="en-US" sz="2000" dirty="0"/>
          </a:p>
          <a:p>
            <a:r>
              <a:rPr lang="en-US" sz="2000" b="0" i="0" dirty="0" err="1">
                <a:solidFill>
                  <a:srgbClr val="333333"/>
                </a:solidFill>
                <a:effectLst/>
                <a:latin typeface="Roboto" panose="020F0502020204030204" pitchFamily="2" charset="0"/>
              </a:rPr>
              <a:t>Ms.</a:t>
            </a:r>
            <a:r>
              <a:rPr lang="en-US" sz="2000" dirty="0" err="1">
                <a:solidFill>
                  <a:srgbClr val="333333"/>
                </a:solidFill>
                <a:latin typeface="Roboto" panose="020F0502020204030204" pitchFamily="2" charset="0"/>
              </a:rPr>
              <a:t>Priyanka</a:t>
            </a:r>
            <a:r>
              <a:rPr lang="en-US" sz="2000" dirty="0">
                <a:solidFill>
                  <a:srgbClr val="333333"/>
                </a:solidFill>
                <a:latin typeface="Roboto" panose="020F0502020204030204" pitchFamily="2" charset="0"/>
              </a:rPr>
              <a:t> Nanda</a:t>
            </a:r>
            <a:r>
              <a:rPr lang="en-US" sz="2000" b="0" i="0" dirty="0">
                <a:solidFill>
                  <a:srgbClr val="333333"/>
                </a:solidFill>
                <a:effectLst/>
                <a:latin typeface="Roboto" panose="02000000000000000000" pitchFamily="2" charset="0"/>
              </a:rPr>
              <a:t>(E16695) Mam</a:t>
            </a:r>
            <a:endParaRPr lang="en-US" sz="2000" dirty="0"/>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53954-7D16-85FC-D9C7-3747177E37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2E6629-EA76-1E6D-BBE6-B99686BD13B6}"/>
              </a:ext>
            </a:extLst>
          </p:cNvPr>
          <p:cNvSpPr>
            <a:spLocks noGrp="1"/>
          </p:cNvSpPr>
          <p:nvPr>
            <p:ph type="title"/>
          </p:nvPr>
        </p:nvSpPr>
        <p:spPr/>
        <p:txBody>
          <a:bodyPr/>
          <a:lstStyle/>
          <a:p>
            <a:r>
              <a:rPr lang="en-US" dirty="0"/>
              <a:t>Results and Outputs</a:t>
            </a:r>
          </a:p>
        </p:txBody>
      </p:sp>
      <p:sp>
        <p:nvSpPr>
          <p:cNvPr id="4" name="Slide Number Placeholder 3">
            <a:extLst>
              <a:ext uri="{FF2B5EF4-FFF2-40B4-BE49-F238E27FC236}">
                <a16:creationId xmlns:a16="http://schemas.microsoft.com/office/drawing/2014/main" id="{837168B4-6EAB-A365-7823-ADC1A7C7DF91}"/>
              </a:ext>
            </a:extLst>
          </p:cNvPr>
          <p:cNvSpPr>
            <a:spLocks noGrp="1"/>
          </p:cNvSpPr>
          <p:nvPr>
            <p:ph type="sldNum" sz="quarter" idx="12"/>
          </p:nvPr>
        </p:nvSpPr>
        <p:spPr/>
        <p:txBody>
          <a:bodyPr/>
          <a:lstStyle/>
          <a:p>
            <a:fld id="{BDCDBBEF-AA6C-4BA6-85B2-A17D7F280E38}" type="slidenum">
              <a:rPr lang="en-US" smtClean="0"/>
              <a:pPr/>
              <a:t>10</a:t>
            </a:fld>
            <a:endParaRPr lang="en-US"/>
          </a:p>
        </p:txBody>
      </p:sp>
      <p:sp>
        <p:nvSpPr>
          <p:cNvPr id="5" name="Content Placeholder 4">
            <a:extLst>
              <a:ext uri="{FF2B5EF4-FFF2-40B4-BE49-F238E27FC236}">
                <a16:creationId xmlns:a16="http://schemas.microsoft.com/office/drawing/2014/main" id="{4E0EFF40-547B-6719-3BBF-5DDB343E1A6C}"/>
              </a:ext>
            </a:extLst>
          </p:cNvPr>
          <p:cNvSpPr>
            <a:spLocks noGrp="1"/>
          </p:cNvSpPr>
          <p:nvPr>
            <p:ph idx="1"/>
          </p:nvPr>
        </p:nvSpPr>
        <p:spPr>
          <a:xfrm>
            <a:off x="466531" y="1825625"/>
            <a:ext cx="11072327" cy="4351338"/>
          </a:xfrm>
        </p:spPr>
        <p:txBody>
          <a:bodyPr/>
          <a:lstStyle/>
          <a:p>
            <a:pPr marL="0" indent="0">
              <a:buNone/>
            </a:pPr>
            <a:r>
              <a:rPr lang="en-US" dirty="0"/>
              <a:t> Task completion and counting </a:t>
            </a:r>
          </a:p>
          <a:p>
            <a:pPr marL="0" indent="0">
              <a:buNone/>
            </a:pPr>
            <a:endParaRPr lang="en-US" dirty="0"/>
          </a:p>
        </p:txBody>
      </p:sp>
      <p:pic>
        <p:nvPicPr>
          <p:cNvPr id="6" name="Picture 5">
            <a:extLst>
              <a:ext uri="{FF2B5EF4-FFF2-40B4-BE49-F238E27FC236}">
                <a16:creationId xmlns:a16="http://schemas.microsoft.com/office/drawing/2014/main" id="{CD9EDC3C-8688-73E2-FE50-967CA2469AC2}"/>
              </a:ext>
            </a:extLst>
          </p:cNvPr>
          <p:cNvPicPr>
            <a:picLocks noChangeAspect="1"/>
          </p:cNvPicPr>
          <p:nvPr/>
        </p:nvPicPr>
        <p:blipFill>
          <a:blip r:embed="rId2"/>
          <a:stretch>
            <a:fillRect/>
          </a:stretch>
        </p:blipFill>
        <p:spPr>
          <a:xfrm>
            <a:off x="1637882" y="2349779"/>
            <a:ext cx="8892791" cy="4143096"/>
          </a:xfrm>
          <a:prstGeom prst="rect">
            <a:avLst/>
          </a:prstGeom>
        </p:spPr>
      </p:pic>
    </p:spTree>
    <p:extLst>
      <p:ext uri="{BB962C8B-B14F-4D97-AF65-F5344CB8AC3E}">
        <p14:creationId xmlns:p14="http://schemas.microsoft.com/office/powerpoint/2010/main" val="2251222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838200" y="1690688"/>
            <a:ext cx="10515600" cy="4486275"/>
          </a:xfrm>
        </p:spPr>
        <p:txBody>
          <a:bodyPr>
            <a:normAutofit/>
          </a:bodyPr>
          <a:lstStyle/>
          <a:p>
            <a:pPr algn="just"/>
            <a:r>
              <a:rPr lang="en-US" sz="2000" b="1" dirty="0"/>
              <a:t>AI-Powered Efficiency: </a:t>
            </a:r>
            <a:r>
              <a:rPr lang="en-US" sz="2000" dirty="0"/>
              <a:t>The Smart Task Detection System uses advanced AI and object detection to automate task monitoring, improving workplace efficiency.</a:t>
            </a:r>
          </a:p>
          <a:p>
            <a:pPr algn="just"/>
            <a:r>
              <a:rPr lang="en-US" sz="2000" b="1" dirty="0"/>
              <a:t>Industry Adaptability: </a:t>
            </a:r>
            <a:r>
              <a:rPr lang="en-US" sz="2000" dirty="0"/>
              <a:t>It can be customized for various industries, such as coffee shops, manufacturing, and packaging, to track specific tasks like making coffee or assembling parts.</a:t>
            </a:r>
          </a:p>
          <a:p>
            <a:pPr algn="just"/>
            <a:r>
              <a:rPr lang="en-US" sz="2000" b="1" dirty="0"/>
              <a:t>Real-Time Monitoring: </a:t>
            </a:r>
            <a:r>
              <a:rPr lang="en-US" sz="2000" dirty="0"/>
              <a:t>The system leverages CCTV footage to provide real-time insights into employee productivity and task completion.</a:t>
            </a:r>
          </a:p>
          <a:p>
            <a:pPr algn="just"/>
            <a:r>
              <a:rPr lang="en-US" sz="2000" b="1" dirty="0"/>
              <a:t>Error-Free Automation: </a:t>
            </a:r>
            <a:r>
              <a:rPr lang="en-US" sz="2000" dirty="0"/>
              <a:t>By eliminating manual supervision, it reduces human error and ensures unbiased tracking of tasks.</a:t>
            </a:r>
          </a:p>
          <a:p>
            <a:pPr algn="just"/>
            <a:r>
              <a:rPr lang="en-US" sz="2000" b="1" dirty="0"/>
              <a:t>Data-Driven Improvements: </a:t>
            </a:r>
            <a:r>
              <a:rPr lang="en-US" sz="2000" dirty="0"/>
              <a:t>The system offers valuable data to enhance workflow optimization, identify bottlenecks, and drive continuous improvement.</a:t>
            </a:r>
          </a:p>
          <a:p>
            <a:pPr algn="just"/>
            <a:r>
              <a:rPr lang="en-US" sz="2000" b="1" dirty="0">
                <a:latin typeface="Times New Roman" panose="02020603050405020304" pitchFamily="18" charset="0"/>
                <a:cs typeface="Times New Roman" panose="02020603050405020304" pitchFamily="18" charset="0"/>
              </a:rPr>
              <a:t>Scalable Solution: </a:t>
            </a:r>
            <a:r>
              <a:rPr lang="en-US" sz="2000" dirty="0"/>
              <a:t>It can be easily scaled to fit both small and large-scale operations, offering flexibility for businesses of all sizes.</a:t>
            </a:r>
          </a:p>
        </p:txBody>
      </p:sp>
      <p:sp>
        <p:nvSpPr>
          <p:cNvPr id="4" name="Slide Number Placeholder 3"/>
          <p:cNvSpPr>
            <a:spLocks noGrp="1"/>
          </p:cNvSpPr>
          <p:nvPr>
            <p:ph type="sldNum" sz="quarter" idx="12"/>
          </p:nvPr>
        </p:nvSpPr>
        <p:spPr/>
        <p:txBody>
          <a:bodyPr/>
          <a:lstStyle/>
          <a:p>
            <a:fld id="{BDCDBBEF-AA6C-4BA6-85B2-A17D7F280E38}" type="slidenum">
              <a:rPr lang="en-US" smtClean="0"/>
              <a:pPr/>
              <a:t>11</a:t>
            </a:fld>
            <a:endParaRPr lang="en-US"/>
          </a:p>
        </p:txBody>
      </p:sp>
    </p:spTree>
    <p:extLst>
      <p:ext uri="{BB962C8B-B14F-4D97-AF65-F5344CB8AC3E}">
        <p14:creationId xmlns:p14="http://schemas.microsoft.com/office/powerpoint/2010/main" val="880465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Scope</a:t>
            </a:r>
          </a:p>
        </p:txBody>
      </p:sp>
      <p:sp>
        <p:nvSpPr>
          <p:cNvPr id="3" name="Content Placeholder 2"/>
          <p:cNvSpPr>
            <a:spLocks noGrp="1"/>
          </p:cNvSpPr>
          <p:nvPr>
            <p:ph idx="1"/>
          </p:nvPr>
        </p:nvSpPr>
        <p:spPr>
          <a:xfrm>
            <a:off x="838200" y="1483568"/>
            <a:ext cx="10515600" cy="4693396"/>
          </a:xfrm>
        </p:spPr>
        <p:txBody>
          <a:bodyPr>
            <a:normAutofit/>
          </a:bodyPr>
          <a:lstStyle/>
          <a:p>
            <a:pPr algn="just"/>
            <a:r>
              <a:rPr lang="en-US" sz="1800" b="1" dirty="0">
                <a:latin typeface="Times New Roman" panose="02020603050405020304" pitchFamily="18" charset="0"/>
                <a:cs typeface="Times New Roman" panose="02020603050405020304" pitchFamily="18" charset="0"/>
              </a:rPr>
              <a:t>Integration with IoT Devices: </a:t>
            </a:r>
            <a:r>
              <a:rPr lang="en-US" sz="1800" dirty="0">
                <a:latin typeface="Times New Roman" panose="02020603050405020304" pitchFamily="18" charset="0"/>
                <a:cs typeface="Times New Roman" panose="02020603050405020304" pitchFamily="18" charset="0"/>
              </a:rPr>
              <a:t>Expanding the system to work with other IoT devices (e.g., smart sensors, wearable tech) to gather more detailed insights into employee movements and performance.</a:t>
            </a:r>
          </a:p>
          <a:p>
            <a:pPr algn="just"/>
            <a:r>
              <a:rPr lang="en-US" sz="1800" b="1" dirty="0">
                <a:latin typeface="Times New Roman" panose="02020603050405020304" pitchFamily="18" charset="0"/>
                <a:cs typeface="Times New Roman" panose="02020603050405020304" pitchFamily="18" charset="0"/>
              </a:rPr>
              <a:t>Advanced AI Training: </a:t>
            </a:r>
            <a:r>
              <a:rPr lang="en-US" sz="1800" dirty="0">
                <a:latin typeface="Times New Roman" panose="02020603050405020304" pitchFamily="18" charset="0"/>
                <a:cs typeface="Times New Roman" panose="02020603050405020304" pitchFamily="18" charset="0"/>
              </a:rPr>
              <a:t>Enhancing the AI model with more advanced machine learning techniques for better accuracy in task recognition and handling complex scenarios.</a:t>
            </a:r>
          </a:p>
          <a:p>
            <a:pPr algn="just"/>
            <a:r>
              <a:rPr lang="en-US" sz="1800" b="1" dirty="0">
                <a:latin typeface="Times New Roman" panose="02020603050405020304" pitchFamily="18" charset="0"/>
                <a:cs typeface="Times New Roman" panose="02020603050405020304" pitchFamily="18" charset="0"/>
              </a:rPr>
              <a:t>Predictive Analytics: </a:t>
            </a:r>
            <a:r>
              <a:rPr lang="en-US" sz="1800" dirty="0">
                <a:latin typeface="Times New Roman" panose="02020603050405020304" pitchFamily="18" charset="0"/>
                <a:cs typeface="Times New Roman" panose="02020603050405020304" pitchFamily="18" charset="0"/>
              </a:rPr>
              <a:t>Adding predictive features to forecast productivity trends, resource requirements, or potential downtime based on historical data.</a:t>
            </a:r>
          </a:p>
          <a:p>
            <a:pPr algn="just"/>
            <a:r>
              <a:rPr lang="en-US" sz="1800" b="1" dirty="0">
                <a:latin typeface="Times New Roman" panose="02020603050405020304" pitchFamily="18" charset="0"/>
                <a:cs typeface="Times New Roman" panose="02020603050405020304" pitchFamily="18" charset="0"/>
              </a:rPr>
              <a:t>Employee Feedback Integration: </a:t>
            </a:r>
            <a:r>
              <a:rPr lang="en-US" sz="1800" dirty="0">
                <a:latin typeface="Times New Roman" panose="02020603050405020304" pitchFamily="18" charset="0"/>
                <a:cs typeface="Times New Roman" panose="02020603050405020304" pitchFamily="18" charset="0"/>
              </a:rPr>
              <a:t>Incorporating employee feedback to create a more holistic understanding of task performance and satisfaction.</a:t>
            </a:r>
          </a:p>
          <a:p>
            <a:pPr algn="just"/>
            <a:r>
              <a:rPr lang="en-US" sz="1800" b="1" dirty="0">
                <a:latin typeface="Times New Roman" panose="02020603050405020304" pitchFamily="18" charset="0"/>
                <a:cs typeface="Times New Roman" panose="02020603050405020304" pitchFamily="18" charset="0"/>
              </a:rPr>
              <a:t>Cross-Platform Accessibility: </a:t>
            </a:r>
            <a:r>
              <a:rPr lang="en-US" sz="1800" dirty="0">
                <a:latin typeface="Times New Roman" panose="02020603050405020304" pitchFamily="18" charset="0"/>
                <a:cs typeface="Times New Roman" panose="02020603050405020304" pitchFamily="18" charset="0"/>
              </a:rPr>
              <a:t>Developing mobile and web applications for easier access to task data and real-time updates from anywhere.</a:t>
            </a:r>
          </a:p>
          <a:p>
            <a:pPr algn="just"/>
            <a:r>
              <a:rPr lang="en-US" sz="1800" b="1" dirty="0">
                <a:latin typeface="Times New Roman" panose="02020603050405020304" pitchFamily="18" charset="0"/>
                <a:cs typeface="Times New Roman" panose="02020603050405020304" pitchFamily="18" charset="0"/>
              </a:rPr>
              <a:t>AI-Driven Task Optimization: </a:t>
            </a:r>
            <a:r>
              <a:rPr lang="en-US" sz="1800" dirty="0">
                <a:latin typeface="Times New Roman" panose="02020603050405020304" pitchFamily="18" charset="0"/>
                <a:cs typeface="Times New Roman" panose="02020603050405020304" pitchFamily="18" charset="0"/>
              </a:rPr>
              <a:t>Leveraging AI to suggest optimized workflows or task assignments based on employee performance data.</a:t>
            </a:r>
          </a:p>
          <a:p>
            <a:pPr algn="just"/>
            <a:r>
              <a:rPr lang="en-US" sz="1800" b="1" dirty="0">
                <a:latin typeface="Times New Roman" panose="02020603050405020304" pitchFamily="18" charset="0"/>
                <a:cs typeface="Times New Roman" panose="02020603050405020304" pitchFamily="18" charset="0"/>
              </a:rPr>
              <a:t>Integration with HR Systems: </a:t>
            </a:r>
            <a:r>
              <a:rPr lang="en-US" sz="1800" dirty="0">
                <a:latin typeface="Times New Roman" panose="02020603050405020304" pitchFamily="18" charset="0"/>
                <a:cs typeface="Times New Roman" panose="02020603050405020304" pitchFamily="18" charset="0"/>
              </a:rPr>
              <a:t>Linking with HR software to track performance metrics, align with incentive programs, and provide valuable feedback for employee growth.</a:t>
            </a:r>
          </a:p>
        </p:txBody>
      </p:sp>
      <p:sp>
        <p:nvSpPr>
          <p:cNvPr id="4" name="Slide Number Placeholder 3"/>
          <p:cNvSpPr>
            <a:spLocks noGrp="1"/>
          </p:cNvSpPr>
          <p:nvPr>
            <p:ph type="sldNum" sz="quarter" idx="12"/>
          </p:nvPr>
        </p:nvSpPr>
        <p:spPr/>
        <p:txBody>
          <a:bodyPr/>
          <a:lstStyle/>
          <a:p>
            <a:fld id="{BDCDBBEF-AA6C-4BA6-85B2-A17D7F280E38}" type="slidenum">
              <a:rPr lang="en-US" smtClean="0"/>
              <a:pPr/>
              <a:t>12</a:t>
            </a:fld>
            <a:endParaRPr lang="en-US"/>
          </a:p>
        </p:txBody>
      </p:sp>
    </p:spTree>
    <p:extLst>
      <p:ext uri="{BB962C8B-B14F-4D97-AF65-F5344CB8AC3E}">
        <p14:creationId xmlns:p14="http://schemas.microsoft.com/office/powerpoint/2010/main" val="1952428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a:latin typeface="Times New Roman"/>
                <a:cs typeface="Times New Roman"/>
              </a:rPr>
              <a:t>Outline</a:t>
            </a:r>
          </a:p>
        </p:txBody>
      </p:sp>
      <p:sp>
        <p:nvSpPr>
          <p:cNvPr id="3" name="Content Placeholder 2"/>
          <p:cNvSpPr>
            <a:spLocks noGrp="1"/>
          </p:cNvSpPr>
          <p:nvPr>
            <p:ph idx="1"/>
          </p:nvPr>
        </p:nvSpPr>
        <p:spPr>
          <a:xfrm>
            <a:off x="838200" y="1588220"/>
            <a:ext cx="10515600" cy="4952253"/>
          </a:xfrm>
        </p:spPr>
        <p:txBody>
          <a:bodyPr>
            <a:normAutofit/>
          </a:bodyPr>
          <a:lstStyle/>
          <a:p>
            <a:r>
              <a:rPr lang="en-US" dirty="0">
                <a:latin typeface="Times New Roman"/>
                <a:cs typeface="Times New Roman"/>
              </a:rPr>
              <a:t>Introduction to Project</a:t>
            </a:r>
          </a:p>
          <a:p>
            <a:r>
              <a:rPr lang="en-US" dirty="0">
                <a:latin typeface="Times New Roman"/>
                <a:cs typeface="Times New Roman"/>
              </a:rPr>
              <a:t>Problem Formulation</a:t>
            </a:r>
          </a:p>
          <a:p>
            <a:r>
              <a:rPr lang="en-US" dirty="0">
                <a:latin typeface="Times New Roman"/>
                <a:cs typeface="Times New Roman"/>
              </a:rPr>
              <a:t>Objectives of the work </a:t>
            </a:r>
          </a:p>
          <a:p>
            <a:r>
              <a:rPr lang="en-US" dirty="0">
                <a:latin typeface="Times New Roman"/>
                <a:cs typeface="Times New Roman"/>
              </a:rPr>
              <a:t>Methodology used</a:t>
            </a:r>
          </a:p>
          <a:p>
            <a:r>
              <a:rPr lang="en-US" spc="-10" dirty="0">
                <a:latin typeface="Times New Roman"/>
                <a:cs typeface="Times New Roman"/>
              </a:rPr>
              <a:t>Results and Outputs</a:t>
            </a:r>
          </a:p>
          <a:p>
            <a:r>
              <a:rPr lang="en-US" spc="-10" dirty="0">
                <a:latin typeface="Times New Roman"/>
                <a:cs typeface="Times New Roman"/>
              </a:rPr>
              <a:t>Conclusion</a:t>
            </a:r>
          </a:p>
          <a:p>
            <a:r>
              <a:rPr lang="en-US" dirty="0">
                <a:latin typeface="Times New Roman"/>
                <a:cs typeface="Times New Roman"/>
              </a:rPr>
              <a:t>Future Scope</a:t>
            </a:r>
          </a:p>
          <a:p>
            <a:pPr marL="0" indent="0">
              <a:buNone/>
            </a:pP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a:t>
            </a:fld>
            <a:endParaRPr lang="en-US"/>
          </a:p>
        </p:txBody>
      </p:sp>
    </p:spTree>
    <p:extLst>
      <p:ext uri="{BB962C8B-B14F-4D97-AF65-F5344CB8AC3E}">
        <p14:creationId xmlns:p14="http://schemas.microsoft.com/office/powerpoint/2010/main" val="2605982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6"/>
            <a:ext cx="10639425" cy="847854"/>
          </a:xfrm>
        </p:spPr>
        <p:txBody>
          <a:bodyPr>
            <a:normAutofit/>
          </a:bodyPr>
          <a:lstStyle/>
          <a:p>
            <a:r>
              <a:rPr lang="en-US" dirty="0"/>
              <a:t>Introduction to Project</a:t>
            </a:r>
          </a:p>
        </p:txBody>
      </p:sp>
      <p:sp>
        <p:nvSpPr>
          <p:cNvPr id="3" name="Content Placeholder 2"/>
          <p:cNvSpPr>
            <a:spLocks noGrp="1"/>
          </p:cNvSpPr>
          <p:nvPr>
            <p:ph sz="half" idx="1"/>
          </p:nvPr>
        </p:nvSpPr>
        <p:spPr>
          <a:xfrm>
            <a:off x="838199" y="1474237"/>
            <a:ext cx="6886575" cy="4702726"/>
          </a:xfrm>
        </p:spPr>
        <p:txBody>
          <a:bodyPr/>
          <a:lstStyle/>
          <a:p>
            <a:pPr algn="just"/>
            <a:r>
              <a:rPr lang="en-US" sz="1800" dirty="0">
                <a:latin typeface="Times New Roman" panose="02020603050405020304" pitchFamily="18" charset="0"/>
                <a:cs typeface="Times New Roman" panose="02020603050405020304" pitchFamily="18" charset="0"/>
              </a:rPr>
              <a:t>The primary goal of this project is to implement a system that leverages object detection technology to track and count specific tasks completed by employees in workplaces such as coffee shops, manufacturing units, or other industries where repetitive tasks are performed.</a:t>
            </a:r>
          </a:p>
          <a:p>
            <a:pPr algn="just"/>
            <a:r>
              <a:rPr lang="en-US" sz="1800" dirty="0">
                <a:latin typeface="Times New Roman" panose="02020603050405020304" pitchFamily="18" charset="0"/>
                <a:cs typeface="Times New Roman" panose="02020603050405020304" pitchFamily="18" charset="0"/>
              </a:rPr>
              <a:t>The system aims to replace traditional manual supervision methods with an automated, unbiased, and accurate task detection solution, improving productivity, fairness, and efficiency in task tracking and employee performance evaluation.</a:t>
            </a:r>
          </a:p>
          <a:p>
            <a:pPr algn="just"/>
            <a:r>
              <a:rPr lang="en-US" sz="1800" dirty="0">
                <a:latin typeface="Times New Roman" panose="02020603050405020304" pitchFamily="18" charset="0"/>
                <a:cs typeface="Times New Roman" panose="02020603050405020304" pitchFamily="18" charset="0"/>
              </a:rPr>
              <a:t>The project utilizes advanced computer vision techniques and deep learning frameworks, such as </a:t>
            </a:r>
            <a:r>
              <a:rPr lang="en-US" sz="1800" b="1" dirty="0">
                <a:latin typeface="Times New Roman" panose="02020603050405020304" pitchFamily="18" charset="0"/>
                <a:cs typeface="Times New Roman" panose="02020603050405020304" pitchFamily="18" charset="0"/>
              </a:rPr>
              <a:t>YOLO (You Only Look Once)</a:t>
            </a:r>
            <a:r>
              <a:rPr lang="en-US" sz="1800" dirty="0">
                <a:latin typeface="Times New Roman" panose="02020603050405020304" pitchFamily="18" charset="0"/>
                <a:cs typeface="Times New Roman" panose="02020603050405020304" pitchFamily="18" charset="0"/>
              </a:rPr>
              <a:t> or </a:t>
            </a:r>
            <a:r>
              <a:rPr lang="en-US" sz="1800" b="1" dirty="0">
                <a:latin typeface="Times New Roman" panose="02020603050405020304" pitchFamily="18" charset="0"/>
                <a:cs typeface="Times New Roman" panose="02020603050405020304" pitchFamily="18" charset="0"/>
              </a:rPr>
              <a:t>TensorFlow Object Detection API</a:t>
            </a:r>
            <a:r>
              <a:rPr lang="en-US" sz="1800" dirty="0">
                <a:latin typeface="Times New Roman" panose="02020603050405020304" pitchFamily="18" charset="0"/>
                <a:cs typeface="Times New Roman" panose="02020603050405020304" pitchFamily="18" charset="0"/>
              </a:rPr>
              <a:t>, integrated with CCTV footage for real-time task monitoring and detection.</a:t>
            </a:r>
          </a:p>
          <a:p>
            <a:pPr algn="just"/>
            <a:r>
              <a:rPr lang="en-US" sz="1800" dirty="0">
                <a:latin typeface="Times New Roman" panose="02020603050405020304" pitchFamily="18" charset="0"/>
                <a:cs typeface="Times New Roman" panose="02020603050405020304" pitchFamily="18" charset="0"/>
              </a:rPr>
              <a:t>The system identifies and tracks specific tasks, such as making coffee, packaging products, or assembling parts, by analyzing video footage. It then counts the number of times each task is performed and generates detailed reports.</a:t>
            </a:r>
          </a:p>
          <a:p>
            <a:endParaRPr lang="en-US" dirty="0"/>
          </a:p>
        </p:txBody>
      </p:sp>
      <p:pic>
        <p:nvPicPr>
          <p:cNvPr id="7" name="Content Placeholder 6" descr="A room with computers and a large screen&#10;&#10;Description automatically generated">
            <a:extLst>
              <a:ext uri="{FF2B5EF4-FFF2-40B4-BE49-F238E27FC236}">
                <a16:creationId xmlns:a16="http://schemas.microsoft.com/office/drawing/2014/main" id="{C9140E5E-2811-D6AD-28B4-A3643E236B9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91449" y="1474237"/>
            <a:ext cx="3895725" cy="4469363"/>
          </a:xfrm>
        </p:spPr>
      </p:pic>
      <p:sp>
        <p:nvSpPr>
          <p:cNvPr id="4" name="Slide Number Placeholder 3"/>
          <p:cNvSpPr>
            <a:spLocks noGrp="1"/>
          </p:cNvSpPr>
          <p:nvPr>
            <p:ph type="sldNum" sz="quarter" idx="12"/>
          </p:nvPr>
        </p:nvSpPr>
        <p:spPr/>
        <p:txBody>
          <a:bodyPr/>
          <a:lstStyle/>
          <a:p>
            <a:fld id="{BDCDBBEF-AA6C-4BA6-85B2-A17D7F280E38}" type="slidenum">
              <a:rPr lang="en-US" smtClean="0"/>
              <a:pPr/>
              <a:t>3</a:t>
            </a:fld>
            <a:endParaRPr lang="en-US"/>
          </a:p>
        </p:txBody>
      </p:sp>
    </p:spTree>
    <p:extLst>
      <p:ext uri="{BB962C8B-B14F-4D97-AF65-F5344CB8AC3E}">
        <p14:creationId xmlns:p14="http://schemas.microsoft.com/office/powerpoint/2010/main" val="340101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9055"/>
          </a:xfrm>
        </p:spPr>
        <p:txBody>
          <a:bodyPr/>
          <a:lstStyle/>
          <a:p>
            <a:r>
              <a:rPr lang="en-US" dirty="0"/>
              <a:t>Problem Formulation</a:t>
            </a:r>
          </a:p>
        </p:txBody>
      </p:sp>
      <p:sp>
        <p:nvSpPr>
          <p:cNvPr id="3" name="Content Placeholder 2"/>
          <p:cNvSpPr>
            <a:spLocks noGrp="1"/>
          </p:cNvSpPr>
          <p:nvPr>
            <p:ph idx="1"/>
          </p:nvPr>
        </p:nvSpPr>
        <p:spPr>
          <a:xfrm>
            <a:off x="838200" y="1483567"/>
            <a:ext cx="10515600" cy="4693396"/>
          </a:xfrm>
        </p:spPr>
        <p:txBody>
          <a:bodyPr>
            <a:normAutofit/>
          </a:bodyPr>
          <a:lstStyle/>
          <a:p>
            <a:pPr algn="just"/>
            <a:r>
              <a:rPr lang="en-US" sz="1800" dirty="0">
                <a:latin typeface="Times New Roman" panose="02020603050405020304" pitchFamily="18" charset="0"/>
                <a:cs typeface="Times New Roman" panose="02020603050405020304" pitchFamily="18" charset="0"/>
              </a:rPr>
              <a:t>Monitoring employee productivity manually is labor-intensive, prone to bias, and lacks real-time accuracy.</a:t>
            </a:r>
          </a:p>
          <a:p>
            <a:pPr algn="just"/>
            <a:r>
              <a:rPr lang="en-US" sz="1800" dirty="0">
                <a:latin typeface="Times New Roman" panose="02020603050405020304" pitchFamily="18" charset="0"/>
                <a:cs typeface="Times New Roman" panose="02020603050405020304" pitchFamily="18" charset="0"/>
              </a:rPr>
              <a:t>Supervisors may overlook tasks or inaccurately evaluate workload distribution.</a:t>
            </a:r>
          </a:p>
          <a:p>
            <a:pPr algn="just"/>
            <a:r>
              <a:rPr lang="en-US" sz="1800" dirty="0">
                <a:latin typeface="Times New Roman" panose="02020603050405020304" pitchFamily="18" charset="0"/>
                <a:cs typeface="Times New Roman" panose="02020603050405020304" pitchFamily="18" charset="0"/>
              </a:rPr>
              <a:t>Traditional systems struggle to track repetitive tasks like making coffee or assembling parts in real-time.</a:t>
            </a:r>
          </a:p>
          <a:p>
            <a:pPr algn="just"/>
            <a:r>
              <a:rPr lang="en-US" sz="1800" dirty="0">
                <a:latin typeface="Times New Roman" panose="02020603050405020304" pitchFamily="18" charset="0"/>
                <a:cs typeface="Times New Roman" panose="02020603050405020304" pitchFamily="18" charset="0"/>
              </a:rPr>
              <a:t>The absence of task-specific data leads to inefficiency in analyzing employee performance.</a:t>
            </a:r>
          </a:p>
          <a:p>
            <a:pPr algn="just"/>
            <a:r>
              <a:rPr lang="en-US" sz="1800" dirty="0">
                <a:latin typeface="Times New Roman" panose="02020603050405020304" pitchFamily="18" charset="0"/>
                <a:cs typeface="Times New Roman" panose="02020603050405020304" pitchFamily="18" charset="0"/>
              </a:rPr>
              <a:t>Handling multiple employees and tasks simultaneously becomes unmanageable without automation.</a:t>
            </a:r>
          </a:p>
          <a:p>
            <a:pPr algn="just"/>
            <a:r>
              <a:rPr lang="en-US" sz="1800" dirty="0">
                <a:latin typeface="Times New Roman" panose="02020603050405020304" pitchFamily="18" charset="0"/>
                <a:cs typeface="Times New Roman" panose="02020603050405020304" pitchFamily="18" charset="0"/>
              </a:rPr>
              <a:t>This can lead to disputes, dissatisfaction, and reduced trust between employers and employees.</a:t>
            </a:r>
          </a:p>
          <a:p>
            <a:pPr algn="just"/>
            <a:r>
              <a:rPr lang="en-US" sz="1800" dirty="0">
                <a:latin typeface="Times New Roman" panose="02020603050405020304" pitchFamily="18" charset="0"/>
                <a:cs typeface="Times New Roman" panose="02020603050405020304" pitchFamily="18" charset="0"/>
              </a:rPr>
              <a:t>Increasing demand for AI-based solutions to enhance workplace efficiency and reduce operational costs.</a:t>
            </a:r>
          </a:p>
          <a:p>
            <a:pPr algn="just"/>
            <a:r>
              <a:rPr lang="en-US" sz="1800" dirty="0">
                <a:latin typeface="Times New Roman" panose="02020603050405020304" pitchFamily="18" charset="0"/>
                <a:cs typeface="Times New Roman" panose="02020603050405020304" pitchFamily="18" charset="0"/>
              </a:rPr>
              <a:t>Reliance on human observation or manual logging introduces errors in task completion records.</a:t>
            </a:r>
          </a:p>
          <a:p>
            <a:pPr algn="just"/>
            <a:r>
              <a:rPr lang="en-US" sz="1800" dirty="0">
                <a:latin typeface="Times New Roman" panose="02020603050405020304" pitchFamily="18" charset="0"/>
                <a:cs typeface="Times New Roman" panose="02020603050405020304" pitchFamily="18" charset="0"/>
              </a:rPr>
              <a:t>Generating reports on employee productivity manually is a slow </a:t>
            </a:r>
            <a:r>
              <a:rPr lang="en-US" sz="1800" dirty="0" err="1">
                <a:latin typeface="Times New Roman" panose="02020603050405020304" pitchFamily="18" charset="0"/>
                <a:cs typeface="Times New Roman" panose="02020603050405020304" pitchFamily="18" charset="0"/>
              </a:rPr>
              <a:t>process.It</a:t>
            </a:r>
            <a:r>
              <a:rPr lang="en-US" sz="1800" dirty="0">
                <a:latin typeface="Times New Roman" panose="02020603050405020304" pitchFamily="18" charset="0"/>
                <a:cs typeface="Times New Roman" panose="02020603050405020304" pitchFamily="18" charset="0"/>
              </a:rPr>
              <a:t> delays decision-making and prevents real-time optimization of operations.</a:t>
            </a:r>
          </a:p>
          <a:p>
            <a:pPr algn="just"/>
            <a:r>
              <a:rPr lang="en-US" sz="1800" dirty="0">
                <a:latin typeface="Times New Roman" panose="02020603050405020304" pitchFamily="18" charset="0"/>
                <a:cs typeface="Times New Roman" panose="02020603050405020304" pitchFamily="18" charset="0"/>
              </a:rPr>
              <a:t>Existing monitoring solutions may lack real-time object detection, scalability, or customization for different tasks.</a:t>
            </a:r>
          </a:p>
          <a:p>
            <a:pPr algn="just"/>
            <a:r>
              <a:rPr lang="en-US" sz="1800" dirty="0">
                <a:latin typeface="Times New Roman" panose="02020603050405020304" pitchFamily="18" charset="0"/>
                <a:cs typeface="Times New Roman" panose="02020603050405020304" pitchFamily="18" charset="0"/>
              </a:rPr>
              <a:t>This creates a gap for an AI-powered system that provides precise, unbiased, and scalable task tracking.</a:t>
            </a:r>
          </a:p>
          <a:p>
            <a:pPr algn="just"/>
            <a:endParaRPr lang="en-US" sz="18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4</a:t>
            </a:fld>
            <a:endParaRPr lang="en-US"/>
          </a:p>
        </p:txBody>
      </p:sp>
    </p:spTree>
    <p:extLst>
      <p:ext uri="{BB962C8B-B14F-4D97-AF65-F5344CB8AC3E}">
        <p14:creationId xmlns:p14="http://schemas.microsoft.com/office/powerpoint/2010/main" val="4093034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a:t>
            </a:r>
            <a:r>
              <a:rPr lang="en-US"/>
              <a:t>of the Work</a:t>
            </a:r>
            <a:endParaRPr lang="en-US" dirty="0"/>
          </a:p>
        </p:txBody>
      </p:sp>
      <p:sp>
        <p:nvSpPr>
          <p:cNvPr id="3" name="Content Placeholder 2"/>
          <p:cNvSpPr>
            <a:spLocks noGrp="1"/>
          </p:cNvSpPr>
          <p:nvPr>
            <p:ph idx="1"/>
          </p:nvPr>
        </p:nvSpPr>
        <p:spPr>
          <a:xfrm>
            <a:off x="838200" y="1690688"/>
            <a:ext cx="10515600" cy="4383541"/>
          </a:xfrm>
        </p:spPr>
        <p:txBody>
          <a:bodyPr>
            <a:normAutofit/>
          </a:bodyPr>
          <a:lstStyle/>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Automate Task Monitoring : </a:t>
            </a:r>
            <a:r>
              <a:rPr lang="en-US" sz="1800" dirty="0">
                <a:latin typeface="Times New Roman" panose="02020603050405020304" pitchFamily="18" charset="0"/>
                <a:cs typeface="Times New Roman" panose="02020603050405020304" pitchFamily="18" charset="0"/>
              </a:rPr>
              <a:t>Develop a system capable of real-time tracking of specific tasks performed by employees using CCTV footage. Replace manual supervision with AI-powered automation to ensure consistency and accuracy in task monitoring.</a:t>
            </a: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Ensure Accurate Task </a:t>
            </a:r>
            <a:r>
              <a:rPr lang="en-US" sz="1800" b="1" dirty="0" err="1">
                <a:latin typeface="Times New Roman" panose="02020603050405020304" pitchFamily="18" charset="0"/>
                <a:cs typeface="Times New Roman" panose="02020603050405020304" pitchFamily="18" charset="0"/>
              </a:rPr>
              <a:t>Counting:</a:t>
            </a:r>
            <a:r>
              <a:rPr lang="en-US" sz="1800" dirty="0" err="1">
                <a:latin typeface="Times New Roman" panose="02020603050405020304" pitchFamily="18" charset="0"/>
                <a:cs typeface="Times New Roman" panose="02020603050405020304" pitchFamily="18" charset="0"/>
              </a:rPr>
              <a:t>Implement</a:t>
            </a:r>
            <a:r>
              <a:rPr lang="en-US" sz="1800" dirty="0">
                <a:latin typeface="Times New Roman" panose="02020603050405020304" pitchFamily="18" charset="0"/>
                <a:cs typeface="Times New Roman" panose="02020603050405020304" pitchFamily="18" charset="0"/>
              </a:rPr>
              <a:t> advanced object detection algorithms to precisely count how many times a task, such as making coffee or assembling a product, is completed by each employee. Reduce errors and inaccuracies in task tracking caused by human observation.</a:t>
            </a: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Improve Productivity </a:t>
            </a:r>
            <a:r>
              <a:rPr lang="en-US" sz="1800" b="1" dirty="0" err="1">
                <a:latin typeface="Times New Roman" panose="02020603050405020304" pitchFamily="18" charset="0"/>
                <a:cs typeface="Times New Roman" panose="02020603050405020304" pitchFamily="18" charset="0"/>
              </a:rPr>
              <a:t>Measurement:</a:t>
            </a:r>
            <a:r>
              <a:rPr lang="en-US" sz="1800" dirty="0" err="1">
                <a:latin typeface="Times New Roman" panose="02020603050405020304" pitchFamily="18" charset="0"/>
                <a:cs typeface="Times New Roman" panose="02020603050405020304" pitchFamily="18" charset="0"/>
              </a:rPr>
              <a:t>Provide</a:t>
            </a:r>
            <a:r>
              <a:rPr lang="en-US" sz="1800" dirty="0">
                <a:latin typeface="Times New Roman" panose="02020603050405020304" pitchFamily="18" charset="0"/>
                <a:cs typeface="Times New Roman" panose="02020603050405020304" pitchFamily="18" charset="0"/>
              </a:rPr>
              <a:t> organizations with a reliable method to measure employee productivity based on task completion rates. Offer actionable insights to improve operational efficiency and identify top-performing employees.</a:t>
            </a: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Reduce Operational Costs: </a:t>
            </a:r>
            <a:r>
              <a:rPr lang="en-US" sz="1800" dirty="0">
                <a:latin typeface="Times New Roman" panose="02020603050405020304" pitchFamily="18" charset="0"/>
                <a:cs typeface="Times New Roman" panose="02020603050405020304" pitchFamily="18" charset="0"/>
              </a:rPr>
              <a:t>Minimize the need for manual supervision, thereby reducing the cost of hiring supervisors for task monitoring. Automate reporting and data analysis to save time and resources</a:t>
            </a:r>
            <a:r>
              <a:rPr lang="en-US" sz="2000" dirty="0"/>
              <a:t>.</a:t>
            </a: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Enhance Workplace </a:t>
            </a:r>
            <a:r>
              <a:rPr lang="en-US" sz="1800" b="1" dirty="0" err="1">
                <a:latin typeface="Times New Roman" panose="02020603050405020304" pitchFamily="18" charset="0"/>
                <a:cs typeface="Times New Roman" panose="02020603050405020304" pitchFamily="18" charset="0"/>
              </a:rPr>
              <a:t>Efficiency:</a:t>
            </a:r>
            <a:r>
              <a:rPr lang="en-US" sz="1800" dirty="0" err="1">
                <a:latin typeface="Times New Roman" panose="02020603050405020304" pitchFamily="18" charset="0"/>
                <a:cs typeface="Times New Roman" panose="02020603050405020304" pitchFamily="18" charset="0"/>
              </a:rPr>
              <a:t>Reduce</a:t>
            </a:r>
            <a:r>
              <a:rPr lang="en-US" sz="1800" dirty="0">
                <a:latin typeface="Times New Roman" panose="02020603050405020304" pitchFamily="18" charset="0"/>
                <a:cs typeface="Times New Roman" panose="02020603050405020304" pitchFamily="18" charset="0"/>
              </a:rPr>
              <a:t> the time spent on manual task monitoring and reporting, allowing businesses to focus on core operations. Streamline workflows by identifying bottlenecks and optimizing task assignments.</a:t>
            </a:r>
            <a:endParaRPr lang="en-US" sz="18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sz="2000" dirty="0"/>
          </a:p>
          <a:p>
            <a:pPr algn="just">
              <a:buFont typeface="Arial" panose="020B0604020202020204" pitchFamily="34" charset="0"/>
              <a:buChar char="•"/>
            </a:pPr>
            <a:endParaRPr lang="en-US" sz="3200" b="1"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5</a:t>
            </a:fld>
            <a:endParaRPr lang="en-US"/>
          </a:p>
        </p:txBody>
      </p:sp>
    </p:spTree>
    <p:extLst>
      <p:ext uri="{BB962C8B-B14F-4D97-AF65-F5344CB8AC3E}">
        <p14:creationId xmlns:p14="http://schemas.microsoft.com/office/powerpoint/2010/main" val="474965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078616" cy="955157"/>
          </a:xfrm>
        </p:spPr>
        <p:txBody>
          <a:bodyPr/>
          <a:lstStyle/>
          <a:p>
            <a:r>
              <a:rPr lang="en-US" dirty="0"/>
              <a:t>Methodology </a:t>
            </a:r>
          </a:p>
        </p:txBody>
      </p:sp>
      <p:sp>
        <p:nvSpPr>
          <p:cNvPr id="3" name="Content Placeholder 2"/>
          <p:cNvSpPr>
            <a:spLocks noGrp="1"/>
          </p:cNvSpPr>
          <p:nvPr>
            <p:ph idx="1"/>
          </p:nvPr>
        </p:nvSpPr>
        <p:spPr>
          <a:xfrm>
            <a:off x="838200" y="1026368"/>
            <a:ext cx="10302551" cy="5150596"/>
          </a:xfrm>
        </p:spPr>
        <p:txBody>
          <a:bodyPr>
            <a:normAutofit lnSpcReduction="10000"/>
          </a:bodyPr>
          <a:lstStyle/>
          <a:p>
            <a:pPr algn="just"/>
            <a:r>
              <a:rPr lang="en-US" sz="1800" b="1" dirty="0">
                <a:latin typeface="Times New Roman" panose="02020603050405020304" pitchFamily="18" charset="0"/>
                <a:cs typeface="Times New Roman" panose="02020603050405020304" pitchFamily="18" charset="0"/>
              </a:rPr>
              <a:t>Data Collection: </a:t>
            </a:r>
            <a:r>
              <a:rPr lang="en-US" sz="1800" dirty="0">
                <a:latin typeface="Times New Roman" panose="02020603050405020304" pitchFamily="18" charset="0"/>
                <a:cs typeface="Times New Roman" panose="02020603050405020304" pitchFamily="18" charset="0"/>
              </a:rPr>
              <a:t>Collect video footage from CCTV cameras covering the workspace. Prepare a diverse dataset containing videos or images of employees performing the identified tasks.</a:t>
            </a: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Data Preprocessing: </a:t>
            </a:r>
            <a:r>
              <a:rPr lang="en-US" sz="1800" dirty="0">
                <a:latin typeface="Times New Roman" panose="02020603050405020304" pitchFamily="18" charset="0"/>
                <a:cs typeface="Times New Roman" panose="02020603050405020304" pitchFamily="18" charset="0"/>
              </a:rPr>
              <a:t>Perform preprocessing tasks like:</a:t>
            </a:r>
          </a:p>
          <a:p>
            <a:pPr marL="0" indent="0" algn="just">
              <a:buNone/>
            </a:pPr>
            <a:r>
              <a:rPr lang="en-US" sz="1800" b="1" dirty="0">
                <a:latin typeface="Times New Roman" panose="02020603050405020304" pitchFamily="18" charset="0"/>
                <a:cs typeface="Times New Roman" panose="02020603050405020304" pitchFamily="18" charset="0"/>
              </a:rPr>
              <a:t>                    Resizing: </a:t>
            </a:r>
            <a:r>
              <a:rPr lang="en-US" sz="1800" dirty="0">
                <a:latin typeface="Times New Roman" panose="02020603050405020304" pitchFamily="18" charset="0"/>
                <a:cs typeface="Times New Roman" panose="02020603050405020304" pitchFamily="18" charset="0"/>
              </a:rPr>
              <a:t>Adjust image dimensions for compatibility with the detection model.</a:t>
            </a:r>
          </a:p>
          <a:p>
            <a:pPr marL="0" indent="0" algn="just">
              <a:buNone/>
            </a:pPr>
            <a:r>
              <a:rPr lang="en-US" sz="1800" b="1" dirty="0">
                <a:latin typeface="Times New Roman" panose="02020603050405020304" pitchFamily="18" charset="0"/>
                <a:cs typeface="Times New Roman" panose="02020603050405020304" pitchFamily="18" charset="0"/>
              </a:rPr>
              <a:t>                    Normalization</a:t>
            </a:r>
            <a:r>
              <a:rPr lang="en-US" sz="1800" dirty="0">
                <a:latin typeface="Times New Roman" panose="02020603050405020304" pitchFamily="18" charset="0"/>
                <a:cs typeface="Times New Roman" panose="02020603050405020304" pitchFamily="18" charset="0"/>
              </a:rPr>
              <a:t>: Scale pixel values for consistent input.</a:t>
            </a:r>
          </a:p>
          <a:p>
            <a:pPr marL="0" indent="0" algn="just">
              <a:buNone/>
            </a:pPr>
            <a:r>
              <a:rPr lang="en-US" sz="1800" b="1" dirty="0">
                <a:latin typeface="Times New Roman" panose="02020603050405020304" pitchFamily="18" charset="0"/>
                <a:cs typeface="Times New Roman" panose="02020603050405020304" pitchFamily="18" charset="0"/>
              </a:rPr>
              <a:t>                   Data Augmentation</a:t>
            </a:r>
            <a:r>
              <a:rPr lang="en-US" sz="1800" dirty="0">
                <a:latin typeface="Times New Roman" panose="02020603050405020304" pitchFamily="18" charset="0"/>
                <a:cs typeface="Times New Roman" panose="02020603050405020304" pitchFamily="18" charset="0"/>
              </a:rPr>
              <a:t>: Enhance the dataset with variations to improve model robustness.</a:t>
            </a:r>
          </a:p>
          <a:p>
            <a:pPr algn="just"/>
            <a:r>
              <a:rPr lang="en-US" sz="1800" dirty="0">
                <a:latin typeface="Times New Roman" panose="02020603050405020304" pitchFamily="18" charset="0"/>
                <a:cs typeface="Times New Roman" panose="02020603050405020304" pitchFamily="18" charset="0"/>
              </a:rPr>
              <a:t>Train the selected model on the preprocessed dataset using a framework like TensorFlow, </a:t>
            </a:r>
            <a:r>
              <a:rPr lang="en-US" sz="1800" dirty="0" err="1">
                <a:latin typeface="Times New Roman" panose="02020603050405020304" pitchFamily="18" charset="0"/>
                <a:cs typeface="Times New Roman" panose="02020603050405020304" pitchFamily="18" charset="0"/>
              </a:rPr>
              <a:t>PyTorch</a:t>
            </a:r>
            <a:r>
              <a:rPr lang="en-US" sz="1800" dirty="0">
                <a:latin typeface="Times New Roman" panose="02020603050405020304" pitchFamily="18" charset="0"/>
                <a:cs typeface="Times New Roman" panose="02020603050405020304" pitchFamily="18" charset="0"/>
              </a:rPr>
              <a:t>, or OpenCV.</a:t>
            </a:r>
          </a:p>
          <a:p>
            <a:pPr algn="just"/>
            <a:r>
              <a:rPr lang="en-US" sz="1800" dirty="0">
                <a:latin typeface="Times New Roman" panose="02020603050405020304" pitchFamily="18" charset="0"/>
                <a:cs typeface="Times New Roman" panose="02020603050405020304" pitchFamily="18" charset="0"/>
              </a:rPr>
              <a:t>Validate and fine-tune the model to optimize performance metrics (accuracy, precision, recall).</a:t>
            </a:r>
          </a:p>
          <a:p>
            <a:pPr algn="just"/>
            <a:r>
              <a:rPr lang="en-US" sz="1800" dirty="0">
                <a:latin typeface="Times New Roman" panose="02020603050405020304" pitchFamily="18" charset="0"/>
                <a:cs typeface="Times New Roman" panose="02020603050405020304" pitchFamily="18" charset="0"/>
              </a:rPr>
              <a:t>Implement multi-object tracking (e.g., SORT or </a:t>
            </a:r>
            <a:r>
              <a:rPr lang="en-US" sz="1800" dirty="0" err="1">
                <a:latin typeface="Times New Roman" panose="02020603050405020304" pitchFamily="18" charset="0"/>
                <a:cs typeface="Times New Roman" panose="02020603050405020304" pitchFamily="18" charset="0"/>
              </a:rPr>
              <a:t>DeepSORT</a:t>
            </a:r>
            <a:r>
              <a:rPr lang="en-US" sz="1800" dirty="0">
                <a:latin typeface="Times New Roman" panose="02020603050405020304" pitchFamily="18" charset="0"/>
                <a:cs typeface="Times New Roman" panose="02020603050405020304" pitchFamily="18" charset="0"/>
              </a:rPr>
              <a:t>) to track employees and their activities.</a:t>
            </a:r>
          </a:p>
          <a:p>
            <a:pPr algn="just"/>
            <a:r>
              <a:rPr lang="en-US" sz="1800" dirty="0">
                <a:latin typeface="Times New Roman" panose="02020603050405020304" pitchFamily="18" charset="0"/>
                <a:cs typeface="Times New Roman" panose="02020603050405020304" pitchFamily="18" charset="0"/>
              </a:rPr>
              <a:t>Count the number of times each task is performed by linking detections to specific time intervals</a:t>
            </a:r>
            <a:r>
              <a:rPr lang="en-US" sz="1200" dirty="0"/>
              <a:t>.</a:t>
            </a:r>
          </a:p>
          <a:p>
            <a:pPr algn="just"/>
            <a:r>
              <a:rPr lang="en-US" sz="1800" dirty="0">
                <a:latin typeface="Times New Roman" panose="02020603050405020304" pitchFamily="18" charset="0"/>
                <a:cs typeface="Times New Roman" panose="02020603050405020304" pitchFamily="18" charset="0"/>
              </a:rPr>
              <a:t>Ensure compatibility with existing CCTV systems and cloud infrastructure for data storage and processing.</a:t>
            </a:r>
          </a:p>
          <a:p>
            <a:pPr algn="just"/>
            <a:r>
              <a:rPr lang="en-US" sz="1800" dirty="0">
                <a:latin typeface="Times New Roman" panose="02020603050405020304" pitchFamily="18" charset="0"/>
                <a:cs typeface="Times New Roman" panose="02020603050405020304" pitchFamily="18" charset="0"/>
              </a:rPr>
              <a:t>Develop a dashboard to display real-time task completion counts and employee productivity metrics.</a:t>
            </a:r>
          </a:p>
          <a:p>
            <a:pPr algn="just"/>
            <a:r>
              <a:rPr lang="en-US" sz="1800" dirty="0">
                <a:latin typeface="Times New Roman" panose="02020603050405020304" pitchFamily="18" charset="0"/>
                <a:cs typeface="Times New Roman" panose="02020603050405020304" pitchFamily="18" charset="0"/>
              </a:rPr>
              <a:t>Deploy the system on cloud platforms or edge devices, depending on workplace requirements.</a:t>
            </a:r>
          </a:p>
          <a:p>
            <a:pPr algn="just"/>
            <a:r>
              <a:rPr lang="en-US" sz="1800" dirty="0">
                <a:latin typeface="Times New Roman" panose="02020603050405020304" pitchFamily="18" charset="0"/>
                <a:cs typeface="Times New Roman" panose="02020603050405020304" pitchFamily="18" charset="0"/>
              </a:rPr>
              <a:t>Implement APIs or interfaces for easy integration with existing management systems.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6</a:t>
            </a:fld>
            <a:endParaRPr lang="en-US"/>
          </a:p>
        </p:txBody>
      </p:sp>
    </p:spTree>
    <p:extLst>
      <p:ext uri="{BB962C8B-B14F-4D97-AF65-F5344CB8AC3E}">
        <p14:creationId xmlns:p14="http://schemas.microsoft.com/office/powerpoint/2010/main" val="2285240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1D0C5-0833-1FC0-5B59-AB1B9005BC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F73B8D-C46F-671E-4FD3-874D106E9F0C}"/>
              </a:ext>
            </a:extLst>
          </p:cNvPr>
          <p:cNvSpPr>
            <a:spLocks noGrp="1"/>
          </p:cNvSpPr>
          <p:nvPr>
            <p:ph type="title"/>
          </p:nvPr>
        </p:nvSpPr>
        <p:spPr/>
        <p:txBody>
          <a:bodyPr/>
          <a:lstStyle/>
          <a:p>
            <a:r>
              <a:rPr lang="en-US" dirty="0"/>
              <a:t>Working Flow </a:t>
            </a:r>
          </a:p>
        </p:txBody>
      </p:sp>
      <p:sp>
        <p:nvSpPr>
          <p:cNvPr id="4" name="Slide Number Placeholder 3">
            <a:extLst>
              <a:ext uri="{FF2B5EF4-FFF2-40B4-BE49-F238E27FC236}">
                <a16:creationId xmlns:a16="http://schemas.microsoft.com/office/drawing/2014/main" id="{9FFC52C6-6DE9-52BE-AE3C-83C186D334CE}"/>
              </a:ext>
            </a:extLst>
          </p:cNvPr>
          <p:cNvSpPr>
            <a:spLocks noGrp="1"/>
          </p:cNvSpPr>
          <p:nvPr>
            <p:ph type="sldNum" sz="quarter" idx="12"/>
          </p:nvPr>
        </p:nvSpPr>
        <p:spPr/>
        <p:txBody>
          <a:bodyPr/>
          <a:lstStyle/>
          <a:p>
            <a:fld id="{BDCDBBEF-AA6C-4BA6-85B2-A17D7F280E38}" type="slidenum">
              <a:rPr lang="en-US" smtClean="0"/>
              <a:pPr/>
              <a:t>7</a:t>
            </a:fld>
            <a:endParaRPr lang="en-US"/>
          </a:p>
        </p:txBody>
      </p:sp>
      <p:pic>
        <p:nvPicPr>
          <p:cNvPr id="6" name="Content Placeholder 5" descr="A diagram of a software process&#10;&#10;Description automatically generated">
            <a:extLst>
              <a:ext uri="{FF2B5EF4-FFF2-40B4-BE49-F238E27FC236}">
                <a16:creationId xmlns:a16="http://schemas.microsoft.com/office/drawing/2014/main" id="{360A323E-33ED-6165-A464-11DB3AFC4764}"/>
              </a:ext>
            </a:extLst>
          </p:cNvPr>
          <p:cNvPicPr>
            <a:picLocks noGrp="1" noChangeAspect="1"/>
          </p:cNvPicPr>
          <p:nvPr>
            <p:ph idx="1"/>
          </p:nvPr>
        </p:nvPicPr>
        <p:blipFill>
          <a:blip r:embed="rId2"/>
          <a:stretch>
            <a:fillRect/>
          </a:stretch>
        </p:blipFill>
        <p:spPr>
          <a:xfrm>
            <a:off x="1617786" y="1457011"/>
            <a:ext cx="8561194" cy="4719952"/>
          </a:xfrm>
        </p:spPr>
      </p:pic>
    </p:spTree>
    <p:extLst>
      <p:ext uri="{BB962C8B-B14F-4D97-AF65-F5344CB8AC3E}">
        <p14:creationId xmlns:p14="http://schemas.microsoft.com/office/powerpoint/2010/main" val="3458794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Outputs</a:t>
            </a:r>
          </a:p>
        </p:txBody>
      </p:sp>
      <p:sp>
        <p:nvSpPr>
          <p:cNvPr id="4" name="Slide Number Placeholder 3"/>
          <p:cNvSpPr>
            <a:spLocks noGrp="1"/>
          </p:cNvSpPr>
          <p:nvPr>
            <p:ph type="sldNum" sz="quarter" idx="12"/>
          </p:nvPr>
        </p:nvSpPr>
        <p:spPr/>
        <p:txBody>
          <a:bodyPr/>
          <a:lstStyle/>
          <a:p>
            <a:fld id="{BDCDBBEF-AA6C-4BA6-85B2-A17D7F280E38}" type="slidenum">
              <a:rPr lang="en-US" smtClean="0"/>
              <a:pPr/>
              <a:t>8</a:t>
            </a:fld>
            <a:endParaRPr lang="en-US"/>
          </a:p>
        </p:txBody>
      </p:sp>
      <p:sp>
        <p:nvSpPr>
          <p:cNvPr id="12" name="Content Placeholder 11">
            <a:extLst>
              <a:ext uri="{FF2B5EF4-FFF2-40B4-BE49-F238E27FC236}">
                <a16:creationId xmlns:a16="http://schemas.microsoft.com/office/drawing/2014/main" id="{B4CEBDFE-548A-CF3D-B95F-985FECE4EC7F}"/>
              </a:ext>
            </a:extLst>
          </p:cNvPr>
          <p:cNvSpPr>
            <a:spLocks noGrp="1"/>
          </p:cNvSpPr>
          <p:nvPr>
            <p:ph idx="1"/>
          </p:nvPr>
        </p:nvSpPr>
        <p:spPr>
          <a:xfrm>
            <a:off x="838200" y="1492469"/>
            <a:ext cx="10597054" cy="5000406"/>
          </a:xfrm>
        </p:spPr>
        <p:txBody>
          <a:bodyPr/>
          <a:lstStyle/>
          <a:p>
            <a:r>
              <a:rPr lang="en-US" dirty="0"/>
              <a:t>Employee Task Completion Percentage</a:t>
            </a:r>
          </a:p>
        </p:txBody>
      </p:sp>
      <p:pic>
        <p:nvPicPr>
          <p:cNvPr id="14" name="Picture 13">
            <a:extLst>
              <a:ext uri="{FF2B5EF4-FFF2-40B4-BE49-F238E27FC236}">
                <a16:creationId xmlns:a16="http://schemas.microsoft.com/office/drawing/2014/main" id="{E9CD524F-DD1E-26FC-419C-61CE3BACD9F7}"/>
              </a:ext>
            </a:extLst>
          </p:cNvPr>
          <p:cNvPicPr>
            <a:picLocks noChangeAspect="1"/>
          </p:cNvPicPr>
          <p:nvPr/>
        </p:nvPicPr>
        <p:blipFill>
          <a:blip r:embed="rId2"/>
          <a:stretch>
            <a:fillRect/>
          </a:stretch>
        </p:blipFill>
        <p:spPr>
          <a:xfrm>
            <a:off x="1460938" y="2020967"/>
            <a:ext cx="9033641" cy="4335383"/>
          </a:xfrm>
          <a:prstGeom prst="rect">
            <a:avLst/>
          </a:prstGeom>
        </p:spPr>
      </p:pic>
    </p:spTree>
    <p:extLst>
      <p:ext uri="{BB962C8B-B14F-4D97-AF65-F5344CB8AC3E}">
        <p14:creationId xmlns:p14="http://schemas.microsoft.com/office/powerpoint/2010/main" val="4003662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66CF1-867B-4E79-67DF-5306A394A3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D7ADCA-B75E-B006-6DB0-B42CE7CD0259}"/>
              </a:ext>
            </a:extLst>
          </p:cNvPr>
          <p:cNvSpPr>
            <a:spLocks noGrp="1"/>
          </p:cNvSpPr>
          <p:nvPr>
            <p:ph type="title"/>
          </p:nvPr>
        </p:nvSpPr>
        <p:spPr/>
        <p:txBody>
          <a:bodyPr/>
          <a:lstStyle/>
          <a:p>
            <a:r>
              <a:rPr lang="en-US" dirty="0"/>
              <a:t>Results and Outputs</a:t>
            </a:r>
          </a:p>
        </p:txBody>
      </p:sp>
      <p:sp>
        <p:nvSpPr>
          <p:cNvPr id="4" name="Slide Number Placeholder 3">
            <a:extLst>
              <a:ext uri="{FF2B5EF4-FFF2-40B4-BE49-F238E27FC236}">
                <a16:creationId xmlns:a16="http://schemas.microsoft.com/office/drawing/2014/main" id="{AD5BC692-A608-C126-E330-DCD204A088D9}"/>
              </a:ext>
            </a:extLst>
          </p:cNvPr>
          <p:cNvSpPr>
            <a:spLocks noGrp="1"/>
          </p:cNvSpPr>
          <p:nvPr>
            <p:ph type="sldNum" sz="quarter" idx="12"/>
          </p:nvPr>
        </p:nvSpPr>
        <p:spPr/>
        <p:txBody>
          <a:bodyPr/>
          <a:lstStyle/>
          <a:p>
            <a:fld id="{BDCDBBEF-AA6C-4BA6-85B2-A17D7F280E38}" type="slidenum">
              <a:rPr lang="en-US" smtClean="0"/>
              <a:pPr/>
              <a:t>9</a:t>
            </a:fld>
            <a:endParaRPr lang="en-US"/>
          </a:p>
        </p:txBody>
      </p:sp>
      <p:sp>
        <p:nvSpPr>
          <p:cNvPr id="5" name="Content Placeholder 4">
            <a:extLst>
              <a:ext uri="{FF2B5EF4-FFF2-40B4-BE49-F238E27FC236}">
                <a16:creationId xmlns:a16="http://schemas.microsoft.com/office/drawing/2014/main" id="{D202CCBC-9C07-9F01-4CB0-5699FCC513B9}"/>
              </a:ext>
            </a:extLst>
          </p:cNvPr>
          <p:cNvSpPr>
            <a:spLocks noGrp="1"/>
          </p:cNvSpPr>
          <p:nvPr>
            <p:ph idx="1"/>
          </p:nvPr>
        </p:nvSpPr>
        <p:spPr>
          <a:xfrm>
            <a:off x="466531" y="1825625"/>
            <a:ext cx="11072327" cy="4351338"/>
          </a:xfrm>
        </p:spPr>
        <p:txBody>
          <a:bodyPr/>
          <a:lstStyle/>
          <a:p>
            <a:r>
              <a:rPr lang="en-US" dirty="0"/>
              <a:t>Employee Detection </a:t>
            </a:r>
          </a:p>
        </p:txBody>
      </p:sp>
      <p:pic>
        <p:nvPicPr>
          <p:cNvPr id="8" name="Picture 7">
            <a:extLst>
              <a:ext uri="{FF2B5EF4-FFF2-40B4-BE49-F238E27FC236}">
                <a16:creationId xmlns:a16="http://schemas.microsoft.com/office/drawing/2014/main" id="{108065EE-F2FD-DC1C-4CD4-904893C92A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318" y="2354235"/>
            <a:ext cx="9901208" cy="3912422"/>
          </a:xfrm>
          <a:prstGeom prst="rect">
            <a:avLst/>
          </a:prstGeom>
        </p:spPr>
      </p:pic>
    </p:spTree>
    <p:extLst>
      <p:ext uri="{BB962C8B-B14F-4D97-AF65-F5344CB8AC3E}">
        <p14:creationId xmlns:p14="http://schemas.microsoft.com/office/powerpoint/2010/main" val="425289872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7912</TotalTime>
  <Words>1142</Words>
  <Application>Microsoft Office PowerPoint</Application>
  <PresentationFormat>Widescreen</PresentationFormat>
  <Paragraphs>97</Paragraphs>
  <Slides>12</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12</vt:i4>
      </vt:variant>
    </vt:vector>
  </HeadingPairs>
  <TitlesOfParts>
    <vt:vector size="23" baseType="lpstr">
      <vt:lpstr>Arial</vt:lpstr>
      <vt:lpstr>Arial Black</vt:lpstr>
      <vt:lpstr>Calibri</vt:lpstr>
      <vt:lpstr>Calibri Light</vt:lpstr>
      <vt:lpstr>Casper</vt:lpstr>
      <vt:lpstr>Raleway ExtraBold</vt:lpstr>
      <vt:lpstr>Roboto</vt:lpstr>
      <vt:lpstr>Times New Roman</vt:lpstr>
      <vt:lpstr>1_Office Theme</vt:lpstr>
      <vt:lpstr>2_Office Theme</vt:lpstr>
      <vt:lpstr>Contents Slide Master</vt:lpstr>
      <vt:lpstr>PowerPoint Presentation</vt:lpstr>
      <vt:lpstr>Outline</vt:lpstr>
      <vt:lpstr>Introduction to Project</vt:lpstr>
      <vt:lpstr>Problem Formulation</vt:lpstr>
      <vt:lpstr>Objectives of the Work</vt:lpstr>
      <vt:lpstr>Methodology </vt:lpstr>
      <vt:lpstr>Working Flow </vt:lpstr>
      <vt:lpstr>Results and Outputs</vt:lpstr>
      <vt:lpstr>Results and Outputs</vt:lpstr>
      <vt:lpstr>Results and Outputs</vt:lpstr>
      <vt:lpstr>Conclusion</vt:lpstr>
      <vt:lpstr>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Srinija K</cp:lastModifiedBy>
  <cp:revision>496</cp:revision>
  <dcterms:created xsi:type="dcterms:W3CDTF">2019-01-09T10:33:58Z</dcterms:created>
  <dcterms:modified xsi:type="dcterms:W3CDTF">2025-04-29T07:03:16Z</dcterms:modified>
</cp:coreProperties>
</file>